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5" r:id="rId5"/>
  </p:sldMasterIdLst>
  <p:notesMasterIdLst>
    <p:notesMasterId r:id="rId10"/>
  </p:notesMasterIdLst>
  <p:handoutMasterIdLst>
    <p:handoutMasterId r:id="rId11"/>
  </p:handoutMasterIdLst>
  <p:sldIdLst>
    <p:sldId id="3521" r:id="rId6"/>
    <p:sldId id="259" r:id="rId7"/>
    <p:sldId id="3522" r:id="rId8"/>
    <p:sldId id="356" r:id="rId9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7" pos="144" userDrawn="1">
          <p15:clr>
            <a:srgbClr val="A4A3A4"/>
          </p15:clr>
        </p15:guide>
        <p15:guide id="11" pos="7537" userDrawn="1">
          <p15:clr>
            <a:srgbClr val="A4A3A4"/>
          </p15:clr>
        </p15:guide>
        <p15:guide id="12" orient="horz" pos="1207" userDrawn="1">
          <p15:clr>
            <a:srgbClr val="A4A3A4"/>
          </p15:clr>
        </p15:guide>
        <p15:guide id="13" pos="6013">
          <p15:clr>
            <a:srgbClr val="A4A3A4"/>
          </p15:clr>
        </p15:guide>
        <p15:guide id="14" pos="6950">
          <p15:clr>
            <a:srgbClr val="A4A3A4"/>
          </p15:clr>
        </p15:guide>
        <p15:guide id="15" pos="9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B1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A8F3EC-B9DC-4EF6-8906-E7E18F435991}" v="9" dt="2025-01-15T15:24:45.163"/>
    <p1510:client id="{B2AA3341-9660-4891-AD15-A0E0DDC52C50}" v="4" dt="2025-01-15T14:43:29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19" autoAdjust="0"/>
  </p:normalViewPr>
  <p:slideViewPr>
    <p:cSldViewPr snapToGrid="0" showGuides="1">
      <p:cViewPr varScale="1">
        <p:scale>
          <a:sx n="96" d="100"/>
          <a:sy n="96" d="100"/>
        </p:scale>
        <p:origin x="2700" y="96"/>
      </p:cViewPr>
      <p:guideLst>
        <p:guide orient="horz" pos="3884"/>
        <p:guide pos="144"/>
        <p:guide pos="7537"/>
        <p:guide orient="horz" pos="1207"/>
        <p:guide pos="6013"/>
        <p:guide pos="6950"/>
        <p:guide pos="906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-334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ret Menzel" userId="23bb72f6-5171-40de-a498-fbcc718ae531" providerId="ADAL" clId="{33A8F3EC-B9DC-4EF6-8906-E7E18F435991}"/>
    <pc:docChg chg="modSld">
      <pc:chgData name="Margret Menzel" userId="23bb72f6-5171-40de-a498-fbcc718ae531" providerId="ADAL" clId="{33A8F3EC-B9DC-4EF6-8906-E7E18F435991}" dt="2025-01-15T15:25:14.266" v="48" actId="20577"/>
      <pc:docMkLst>
        <pc:docMk/>
      </pc:docMkLst>
      <pc:sldChg chg="modSp">
        <pc:chgData name="Margret Menzel" userId="23bb72f6-5171-40de-a498-fbcc718ae531" providerId="ADAL" clId="{33A8F3EC-B9DC-4EF6-8906-E7E18F435991}" dt="2025-01-15T15:24:28.750" v="2" actId="20577"/>
        <pc:sldMkLst>
          <pc:docMk/>
          <pc:sldMk cId="4068172413" sldId="259"/>
        </pc:sldMkLst>
        <pc:graphicFrameChg chg="mod">
          <ac:chgData name="Margret Menzel" userId="23bb72f6-5171-40de-a498-fbcc718ae531" providerId="ADAL" clId="{33A8F3EC-B9DC-4EF6-8906-E7E18F435991}" dt="2025-01-15T15:24:28.750" v="2" actId="20577"/>
          <ac:graphicFrameMkLst>
            <pc:docMk/>
            <pc:sldMk cId="4068172413" sldId="259"/>
            <ac:graphicFrameMk id="10" creationId="{65CB5809-7FBD-36BF-CDAA-06DAE8639669}"/>
          </ac:graphicFrameMkLst>
        </pc:graphicFrameChg>
      </pc:sldChg>
      <pc:sldChg chg="modSp mod">
        <pc:chgData name="Margret Menzel" userId="23bb72f6-5171-40de-a498-fbcc718ae531" providerId="ADAL" clId="{33A8F3EC-B9DC-4EF6-8906-E7E18F435991}" dt="2025-01-15T15:25:14.266" v="48" actId="20577"/>
        <pc:sldMkLst>
          <pc:docMk/>
          <pc:sldMk cId="2380422188" sldId="356"/>
        </pc:sldMkLst>
        <pc:spChg chg="mod">
          <ac:chgData name="Margret Menzel" userId="23bb72f6-5171-40de-a498-fbcc718ae531" providerId="ADAL" clId="{33A8F3EC-B9DC-4EF6-8906-E7E18F435991}" dt="2025-01-15T15:25:14.266" v="48" actId="20577"/>
          <ac:spMkLst>
            <pc:docMk/>
            <pc:sldMk cId="2380422188" sldId="356"/>
            <ac:spMk id="8" creationId="{AAB23B34-8D82-AC81-A025-4CA50E067F09}"/>
          </ac:spMkLst>
        </pc:spChg>
      </pc:sldChg>
    </pc:docChg>
  </pc:docChgLst>
  <pc:docChgLst>
    <pc:chgData name="Margret Menzel" userId="23bb72f6-5171-40de-a498-fbcc718ae531" providerId="ADAL" clId="{B2AA3341-9660-4891-AD15-A0E0DDC52C50}"/>
    <pc:docChg chg="addSld modSld">
      <pc:chgData name="Margret Menzel" userId="23bb72f6-5171-40de-a498-fbcc718ae531" providerId="ADAL" clId="{B2AA3341-9660-4891-AD15-A0E0DDC52C50}" dt="2025-01-15T14:42:55.866" v="2"/>
      <pc:docMkLst>
        <pc:docMk/>
      </pc:docMkLst>
      <pc:sldChg chg="add">
        <pc:chgData name="Margret Menzel" userId="23bb72f6-5171-40de-a498-fbcc718ae531" providerId="ADAL" clId="{B2AA3341-9660-4891-AD15-A0E0DDC52C50}" dt="2025-01-15T14:41:54.975" v="0"/>
        <pc:sldMkLst>
          <pc:docMk/>
          <pc:sldMk cId="4068172413" sldId="259"/>
        </pc:sldMkLst>
      </pc:sldChg>
      <pc:sldChg chg="add">
        <pc:chgData name="Margret Menzel" userId="23bb72f6-5171-40de-a498-fbcc718ae531" providerId="ADAL" clId="{B2AA3341-9660-4891-AD15-A0E0DDC52C50}" dt="2025-01-15T14:42:55.866" v="2"/>
        <pc:sldMkLst>
          <pc:docMk/>
          <pc:sldMk cId="2380422188" sldId="356"/>
        </pc:sldMkLst>
      </pc:sldChg>
      <pc:sldChg chg="add">
        <pc:chgData name="Margret Menzel" userId="23bb72f6-5171-40de-a498-fbcc718ae531" providerId="ADAL" clId="{B2AA3341-9660-4891-AD15-A0E0DDC52C50}" dt="2025-01-15T14:42:28.250" v="1"/>
        <pc:sldMkLst>
          <pc:docMk/>
          <pc:sldMk cId="298824227" sldId="352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vdmaservices.sharepoint.com/sites/ONL-NuV-VtMA-EHEDG/Freigegebene%20Dokumente/Aktenplan/Grafiken_Statistik%20PowerPoint/05_Weltmaschinenhandel%20Zeitreihe/2023/Daten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vdmaservices.sharepoint.com/sites/ONL-NuV-VtMA-EHEDG/Freigegebene%20Dokumente/Aktenplan/Grafiken_Statistik%20PowerPoint/09_Weltmaschinenhandel%20Top%2010%20Lieferl&#228;nder/2023/Daten%20Lieferl&#228;nder%20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vdmaservices.sharepoint.com/sites/ONL-NuV-VtMA-EHEDG/Freigegebene%20Dokumente/Aktenplan/Messen/Messen%20Inland/IFFA/IFFA_2025/09_Pr&#228;sentationen/Basispr&#228;sentation/IFFA%202025%20Grafiken%20Sammlu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86863385923975E-3"/>
          <c:y val="0.1105715483099307"/>
          <c:w val="0.93194831039319537"/>
          <c:h val="0.792035836570592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F31-48AF-8924-6119BE47D3E3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FF1-4B48-B081-7D0D1B5093E6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A9B-4CC6-9723-921316B0F76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1,019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25-4D0D-B860-8495C80867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1,108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25-4D0D-B860-8495C80867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1,166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325-4D0D-B860-8495C80867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1,185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325-4D0D-B860-8495C80867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1,218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325-4D0D-B860-8495C80867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1,298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325-4D0D-B860-8495C80867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1,297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325-4D0D-B860-8495C808671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1,359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F31-48AF-8924-6119BE47D3E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1,396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F1-4B48-B081-7D0D1B5093E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1,400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A9B-4CC6-9723-921316B0F768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1,330*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325-4D0D-B860-8495C80867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Werte!$I$6:$S$6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Werte!$I$7:$S$7</c:f>
              <c:numCache>
                <c:formatCode>#,##0</c:formatCode>
                <c:ptCount val="11"/>
                <c:pt idx="0">
                  <c:v>950</c:v>
                </c:pt>
                <c:pt idx="1">
                  <c:v>1108</c:v>
                </c:pt>
                <c:pt idx="2">
                  <c:v>1166</c:v>
                </c:pt>
                <c:pt idx="3">
                  <c:v>1185</c:v>
                </c:pt>
                <c:pt idx="4">
                  <c:v>1281</c:v>
                </c:pt>
                <c:pt idx="5">
                  <c:v>1298</c:v>
                </c:pt>
                <c:pt idx="6">
                  <c:v>1287</c:v>
                </c:pt>
                <c:pt idx="7">
                  <c:v>1359</c:v>
                </c:pt>
                <c:pt idx="8">
                  <c:v>1396</c:v>
                </c:pt>
                <c:pt idx="9">
                  <c:v>1400</c:v>
                </c:pt>
                <c:pt idx="10" formatCode="General">
                  <c:v>1320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2-4A11-B163-7F02D03F6D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139664"/>
        <c:axId val="296139992"/>
      </c:barChart>
      <c:catAx>
        <c:axId val="29613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296139992"/>
        <c:crosses val="autoZero"/>
        <c:auto val="1"/>
        <c:lblAlgn val="ctr"/>
        <c:lblOffset val="100"/>
        <c:noMultiLvlLbl val="0"/>
      </c:catAx>
      <c:valAx>
        <c:axId val="29613999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9613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dirty="0"/>
              <a:t>In Euro million</a:t>
            </a:r>
          </a:p>
        </c:rich>
      </c:tx>
      <c:layout>
        <c:manualLayout>
          <c:xMode val="edge"/>
          <c:yMode val="edge"/>
          <c:x val="8.2541797078990575E-3"/>
          <c:y val="5.560189046427578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1.5825061142281688E-2"/>
          <c:y val="0.1093133166527662"/>
          <c:w val="0.96834987771543668"/>
          <c:h val="0.808145676953016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1,731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A5A-41BE-8331-EF4894A1772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1,966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A5A-41BE-8331-EF4894A1772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1,936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A5A-41BE-8331-EF4894A1772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1,919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A5A-41BE-8331-EF4894A1772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1,963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A5A-41BE-8331-EF4894A1772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2,122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A5A-41BE-8331-EF4894A1772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2,151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A5A-41BE-8331-EF4894A1772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2,280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A5A-41BE-8331-EF4894A1772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2,596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EA5A-41BE-8331-EF4894A1772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2,682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A5A-41BE-8331-EF4894A177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FL!$F$5:$O$5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FL!$F$6:$O$6</c:f>
              <c:numCache>
                <c:formatCode>#,##0</c:formatCode>
                <c:ptCount val="10"/>
                <c:pt idx="0">
                  <c:v>1731.086</c:v>
                </c:pt>
                <c:pt idx="1">
                  <c:v>1965.9259999999999</c:v>
                </c:pt>
                <c:pt idx="2">
                  <c:v>1935.5440000000001</c:v>
                </c:pt>
                <c:pt idx="3">
                  <c:v>1919.4269999999999</c:v>
                </c:pt>
                <c:pt idx="4">
                  <c:v>1963.232</c:v>
                </c:pt>
                <c:pt idx="5">
                  <c:v>2121.8850000000002</c:v>
                </c:pt>
                <c:pt idx="6">
                  <c:v>2150.9659999999999</c:v>
                </c:pt>
                <c:pt idx="7" formatCode="_-* #,##0_-;\-* #,##0_-;_-* &quot;-&quot;??_-;_-@_-">
                  <c:v>2280.027</c:v>
                </c:pt>
                <c:pt idx="8" formatCode="_-* #,##0_-;\-* #,##0_-;_-* &quot;-&quot;??_-;_-@_-">
                  <c:v>2596.2399999999998</c:v>
                </c:pt>
                <c:pt idx="9" formatCode="_-* #,##0_-;\-* #,##0_-;_-* &quot;-&quot;??_-;_-@_-">
                  <c:v>2682.1350000000002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5A-41BE-8331-EF4894A177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16630304"/>
        <c:axId val="646067424"/>
      </c:barChart>
      <c:catAx>
        <c:axId val="1416630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2023/2022: +3.3 %</a:t>
                </a:r>
              </a:p>
            </c:rich>
          </c:tx>
          <c:layout>
            <c:manualLayout>
              <c:xMode val="edge"/>
              <c:yMode val="edge"/>
              <c:x val="0.883772119119551"/>
              <c:y val="1.668056713928277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646067424"/>
        <c:crosses val="autoZero"/>
        <c:auto val="1"/>
        <c:lblAlgn val="ctr"/>
        <c:lblOffset val="100"/>
        <c:noMultiLvlLbl val="0"/>
      </c:catAx>
      <c:valAx>
        <c:axId val="6460674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1663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dirty="0"/>
              <a:t>in Euro</a:t>
            </a:r>
            <a:r>
              <a:rPr lang="en-US" sz="1400" baseline="0" dirty="0"/>
              <a:t> million</a:t>
            </a:r>
            <a:endParaRPr lang="en-US" sz="1400" dirty="0"/>
          </a:p>
        </c:rich>
      </c:tx>
      <c:layout>
        <c:manualLayout>
          <c:xMode val="edge"/>
          <c:yMode val="edge"/>
          <c:x val="1.6464412536668267E-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587009957088698"/>
          <c:y val="0.11455744202523592"/>
          <c:w val="0.85142523851185259"/>
          <c:h val="0.862437395659432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FL!$C$5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686274509803921E-3"/>
                  <c:y val="1.3355592654423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4A-4DF3-8C4E-9883E84ED6AC}"/>
                </c:ext>
              </c:extLst>
            </c:dLbl>
            <c:dLbl>
              <c:idx val="1"/>
              <c:layout>
                <c:manualLayout>
                  <c:x val="-3.1372549019607842E-3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4A-4DF3-8C4E-9883E84ED6AC}"/>
                </c:ext>
              </c:extLst>
            </c:dLbl>
            <c:dLbl>
              <c:idx val="2"/>
              <c:layout>
                <c:manualLayout>
                  <c:x val="-3.1372549019607842E-3"/>
                  <c:y val="2.00333889816359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4A-4DF3-8C4E-9883E84ED6AC}"/>
                </c:ext>
              </c:extLst>
            </c:dLbl>
            <c:dLbl>
              <c:idx val="3"/>
              <c:layout>
                <c:manualLayout>
                  <c:x val="-2.8757837721645163E-17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4A-4DF3-8C4E-9883E84ED6AC}"/>
                </c:ext>
              </c:extLst>
            </c:dLbl>
            <c:dLbl>
              <c:idx val="4"/>
              <c:layout>
                <c:manualLayout>
                  <c:x val="-2.8757837721645163E-17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4A-4DF3-8C4E-9883E84ED6AC}"/>
                </c:ext>
              </c:extLst>
            </c:dLbl>
            <c:dLbl>
              <c:idx val="5"/>
              <c:layout>
                <c:manualLayout>
                  <c:x val="-1.5686274509803921E-3"/>
                  <c:y val="1.6694490818030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4A-4DF3-8C4E-9883E84ED6AC}"/>
                </c:ext>
              </c:extLst>
            </c:dLbl>
            <c:dLbl>
              <c:idx val="6"/>
              <c:layout>
                <c:manualLayout>
                  <c:x val="-1.5686274509803921E-3"/>
                  <c:y val="1.335559265442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4A-4DF3-8C4E-9883E84ED6AC}"/>
                </c:ext>
              </c:extLst>
            </c:dLbl>
            <c:dLbl>
              <c:idx val="7"/>
              <c:layout>
                <c:manualLayout>
                  <c:x val="-1.5686274509803921E-3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4A-4DF3-8C4E-9883E84ED6AC}"/>
                </c:ext>
              </c:extLst>
            </c:dLbl>
            <c:dLbl>
              <c:idx val="8"/>
              <c:layout>
                <c:manualLayout>
                  <c:x val="-1.1503135088658065E-16"/>
                  <c:y val="1.33555926544240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4A-4DF3-8C4E-9883E84ED6AC}"/>
                </c:ext>
              </c:extLst>
            </c:dLbl>
            <c:dLbl>
              <c:idx val="9"/>
              <c:layout>
                <c:manualLayout>
                  <c:x val="-1.5686274509805072E-3"/>
                  <c:y val="1.66944908180300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4A-4DF3-8C4E-9883E84ED6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FL!$B$6:$B$15</c:f>
              <c:strCache>
                <c:ptCount val="10"/>
                <c:pt idx="0">
                  <c:v>Austria</c:v>
                </c:pt>
                <c:pt idx="1">
                  <c:v>France</c:v>
                </c:pt>
                <c:pt idx="2">
                  <c:v>Spain</c:v>
                </c:pt>
                <c:pt idx="3">
                  <c:v>Poland</c:v>
                </c:pt>
                <c:pt idx="4">
                  <c:v>Denmark</c:v>
                </c:pt>
                <c:pt idx="5">
                  <c:v>USA</c:v>
                </c:pt>
                <c:pt idx="6">
                  <c:v>Italy</c:v>
                </c:pt>
                <c:pt idx="7">
                  <c:v>China</c:v>
                </c:pt>
                <c:pt idx="8">
                  <c:v>Netherlands</c:v>
                </c:pt>
                <c:pt idx="9">
                  <c:v>Germany</c:v>
                </c:pt>
              </c:strCache>
            </c:strRef>
          </c:cat>
          <c:val>
            <c:numRef>
              <c:f>FL!$C$6:$C$15</c:f>
              <c:numCache>
                <c:formatCode>0</c:formatCode>
                <c:ptCount val="10"/>
                <c:pt idx="0">
                  <c:v>78.766999999999996</c:v>
                </c:pt>
                <c:pt idx="1">
                  <c:v>58.351999999999997</c:v>
                </c:pt>
                <c:pt idx="2">
                  <c:v>79.376999999999995</c:v>
                </c:pt>
                <c:pt idx="3">
                  <c:v>84.457999999999998</c:v>
                </c:pt>
                <c:pt idx="4">
                  <c:v>99.379000000000005</c:v>
                </c:pt>
                <c:pt idx="5">
                  <c:v>151.00399999999999</c:v>
                </c:pt>
                <c:pt idx="6">
                  <c:v>164.63300000000001</c:v>
                </c:pt>
                <c:pt idx="7">
                  <c:v>225.17</c:v>
                </c:pt>
                <c:pt idx="8">
                  <c:v>595.63499999999999</c:v>
                </c:pt>
                <c:pt idx="9">
                  <c:v>683.03300000000002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4A-4DF3-8C4E-9883E84ED6AC}"/>
            </c:ext>
          </c:extLst>
        </c:ser>
        <c:ser>
          <c:idx val="1"/>
          <c:order val="1"/>
          <c:tx>
            <c:strRef>
              <c:f>FL!$D$5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FL!$B$6:$B$15</c:f>
              <c:strCache>
                <c:ptCount val="10"/>
                <c:pt idx="0">
                  <c:v>Austria</c:v>
                </c:pt>
                <c:pt idx="1">
                  <c:v>France</c:v>
                </c:pt>
                <c:pt idx="2">
                  <c:v>Spain</c:v>
                </c:pt>
                <c:pt idx="3">
                  <c:v>Poland</c:v>
                </c:pt>
                <c:pt idx="4">
                  <c:v>Denmark</c:v>
                </c:pt>
                <c:pt idx="5">
                  <c:v>USA</c:v>
                </c:pt>
                <c:pt idx="6">
                  <c:v>Italy</c:v>
                </c:pt>
                <c:pt idx="7">
                  <c:v>China</c:v>
                </c:pt>
                <c:pt idx="8">
                  <c:v>Netherlands</c:v>
                </c:pt>
                <c:pt idx="9">
                  <c:v>Germany</c:v>
                </c:pt>
              </c:strCache>
            </c:strRef>
          </c:cat>
          <c:val>
            <c:numRef>
              <c:f>FL!$D$6:$D$15</c:f>
              <c:numCache>
                <c:formatCode>0</c:formatCode>
                <c:ptCount val="10"/>
                <c:pt idx="0">
                  <c:v>69.876999999999995</c:v>
                </c:pt>
                <c:pt idx="1">
                  <c:v>72.281999999999996</c:v>
                </c:pt>
                <c:pt idx="2">
                  <c:v>74.585999999999999</c:v>
                </c:pt>
                <c:pt idx="3">
                  <c:v>90.998999999999995</c:v>
                </c:pt>
                <c:pt idx="4">
                  <c:v>107.277</c:v>
                </c:pt>
                <c:pt idx="5">
                  <c:v>139.53299999999999</c:v>
                </c:pt>
                <c:pt idx="6">
                  <c:v>176.744</c:v>
                </c:pt>
                <c:pt idx="7">
                  <c:v>242.11199999999999</c:v>
                </c:pt>
                <c:pt idx="8">
                  <c:v>569</c:v>
                </c:pt>
                <c:pt idx="9">
                  <c:v>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C4A-4DF3-8C4E-9883E84ED6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2419264"/>
        <c:axId val="1231115264"/>
      </c:barChart>
      <c:catAx>
        <c:axId val="142419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231115264"/>
        <c:crosses val="autoZero"/>
        <c:auto val="1"/>
        <c:lblAlgn val="ctr"/>
        <c:lblOffset val="100"/>
        <c:noMultiLvlLbl val="0"/>
      </c:catAx>
      <c:valAx>
        <c:axId val="12311152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/>
                  <a:t>Total exports 2023: 2,682 Mio. Euro (+3.3 %)</a:t>
                </a:r>
              </a:p>
            </c:rich>
          </c:tx>
          <c:layout>
            <c:manualLayout>
              <c:xMode val="edge"/>
              <c:yMode val="edge"/>
              <c:x val="0.91868568781843463"/>
              <c:y val="1.401811417980079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400" b="0" i="0" u="none" strike="noStrike" kern="1200" baseline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0" sourceLinked="1"/>
        <c:majorTickMark val="none"/>
        <c:minorTickMark val="none"/>
        <c:tickLblPos val="nextTo"/>
        <c:crossAx val="14241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 algn="ctr" rtl="0">
        <a:defRPr lang="en-US" sz="1400" b="0" i="0" u="none" strike="noStrike" kern="1200" baseline="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englisch!$C$466:$C$485</c:f>
              <c:strCache>
                <c:ptCount val="20"/>
                <c:pt idx="0">
                  <c:v>Israel</c:v>
                </c:pt>
                <c:pt idx="1">
                  <c:v>Japan</c:v>
                </c:pt>
                <c:pt idx="2">
                  <c:v>Iraq</c:v>
                </c:pt>
                <c:pt idx="3">
                  <c:v>Saudi Arabia</c:v>
                </c:pt>
                <c:pt idx="4">
                  <c:v>Brazil</c:v>
                </c:pt>
                <c:pt idx="5">
                  <c:v>Italy</c:v>
                </c:pt>
                <c:pt idx="6">
                  <c:v>Thailand</c:v>
                </c:pt>
                <c:pt idx="7">
                  <c:v>Belgium</c:v>
                </c:pt>
                <c:pt idx="8">
                  <c:v>Mexico</c:v>
                </c:pt>
                <c:pt idx="9">
                  <c:v>Canada</c:v>
                </c:pt>
                <c:pt idx="10">
                  <c:v>Spain</c:v>
                </c:pt>
                <c:pt idx="11">
                  <c:v>China</c:v>
                </c:pt>
                <c:pt idx="12">
                  <c:v>Poland</c:v>
                </c:pt>
                <c:pt idx="13">
                  <c:v>France</c:v>
                </c:pt>
                <c:pt idx="14">
                  <c:v>Australia</c:v>
                </c:pt>
                <c:pt idx="15">
                  <c:v>United Kingdom</c:v>
                </c:pt>
                <c:pt idx="16">
                  <c:v>Germany</c:v>
                </c:pt>
                <c:pt idx="17">
                  <c:v>Netherlands</c:v>
                </c:pt>
                <c:pt idx="18">
                  <c:v>Russia</c:v>
                </c:pt>
                <c:pt idx="19">
                  <c:v>USA</c:v>
                </c:pt>
              </c:strCache>
            </c:strRef>
          </c:cat>
          <c:val>
            <c:numRef>
              <c:f>englisch!$D$466:$D$485</c:f>
              <c:numCache>
                <c:formatCode>_-* #,##0_-;\-* #,##0_-;_-* "-"??_-;_-@_-</c:formatCode>
                <c:ptCount val="20"/>
                <c:pt idx="0">
                  <c:v>34.317999999999998</c:v>
                </c:pt>
                <c:pt idx="1">
                  <c:v>35.445</c:v>
                </c:pt>
                <c:pt idx="2">
                  <c:v>37.384</c:v>
                </c:pt>
                <c:pt idx="3">
                  <c:v>43.905000000000001</c:v>
                </c:pt>
                <c:pt idx="4">
                  <c:v>53.570999999999998</c:v>
                </c:pt>
                <c:pt idx="5">
                  <c:v>54.127000000000002</c:v>
                </c:pt>
                <c:pt idx="6">
                  <c:v>55.404000000000003</c:v>
                </c:pt>
                <c:pt idx="7">
                  <c:v>55.851999999999997</c:v>
                </c:pt>
                <c:pt idx="8">
                  <c:v>62.74</c:v>
                </c:pt>
                <c:pt idx="9">
                  <c:v>63.575000000000003</c:v>
                </c:pt>
                <c:pt idx="10">
                  <c:v>70.652000000000001</c:v>
                </c:pt>
                <c:pt idx="11">
                  <c:v>77.728999999999999</c:v>
                </c:pt>
                <c:pt idx="12">
                  <c:v>86.83</c:v>
                </c:pt>
                <c:pt idx="13">
                  <c:v>94.174999999999997</c:v>
                </c:pt>
                <c:pt idx="14">
                  <c:v>94.513000000000005</c:v>
                </c:pt>
                <c:pt idx="15">
                  <c:v>95.063000000000002</c:v>
                </c:pt>
                <c:pt idx="16">
                  <c:v>98.013000000000005</c:v>
                </c:pt>
                <c:pt idx="17">
                  <c:v>109.027</c:v>
                </c:pt>
                <c:pt idx="18">
                  <c:v>119.456</c:v>
                </c:pt>
                <c:pt idx="19">
                  <c:v>444.584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5-423C-8B33-4B2FE365E8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41474496"/>
        <c:axId val="1141450496"/>
      </c:barChart>
      <c:catAx>
        <c:axId val="114147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141450496"/>
        <c:crosses val="autoZero"/>
        <c:auto val="1"/>
        <c:lblAlgn val="ctr"/>
        <c:lblOffset val="100"/>
        <c:noMultiLvlLbl val="0"/>
      </c:catAx>
      <c:valAx>
        <c:axId val="1141450496"/>
        <c:scaling>
          <c:orientation val="minMax"/>
        </c:scaling>
        <c:delete val="1"/>
        <c:axPos val="b"/>
        <c:numFmt formatCode="_-* #,##0_-;\-* #,##0_-;_-* &quot;-&quot;??_-;_-@_-" sourceLinked="1"/>
        <c:majorTickMark val="none"/>
        <c:minorTickMark val="none"/>
        <c:tickLblPos val="nextTo"/>
        <c:crossAx val="114147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0.00141</cdr:y>
    </cdr:from>
    <cdr:to>
      <cdr:x>0.18809</cdr:x>
      <cdr:y>0.07825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5992"/>
          <a:ext cx="1825260" cy="326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 Euro </a:t>
          </a:r>
          <a:r>
            <a:rPr lang="de-DE" sz="16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million</a:t>
          </a:r>
          <a:endParaRPr lang="de-DE" sz="16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323C4-449C-4396-89E7-AEBD890DF23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4A5F5-3D82-4DDE-96AC-613E4012FD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4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2D9FE-50FB-4F97-BF60-86241E9B7A12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962E9-C55D-4A38-9DBF-3F3E816C2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76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962E9-C55D-4A38-9DBF-3F3E816C2CEF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7142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962E9-C55D-4A38-9DBF-3F3E816C2CE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40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9864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70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8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1509" y="4600733"/>
            <a:ext cx="123111" cy="1861087"/>
          </a:xfrm>
        </p:spPr>
        <p:txBody>
          <a:bodyPr vert="vert270" wrap="none" anchor="b" anchorCtr="0">
            <a:spAutoFit/>
          </a:bodyPr>
          <a:lstStyle>
            <a:lvl1pPr>
              <a:defRPr sz="800" b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Folienkennung durch Klicken hinzufügen</a:t>
            </a:r>
          </a:p>
        </p:txBody>
      </p:sp>
      <p:sp>
        <p:nvSpPr>
          <p:cNvPr id="6" name="Bildplatzhalter 5"/>
          <p:cNvSpPr>
            <a:spLocks noGrp="1" noChangeAspect="1"/>
          </p:cNvSpPr>
          <p:nvPr>
            <p:ph type="pic" sz="quarter" idx="15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722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18228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18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5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8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640876"/>
            <a:ext cx="123111" cy="1821011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Folie</a:t>
            </a:r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28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91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95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8" name="Grafik 17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3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6" name="Grafik 15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6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10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dirty="0" err="1">
                <a:solidFill>
                  <a:srgbClr val="FFFFFF"/>
                </a:solidFill>
              </a:rPr>
              <a:t>for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your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attention</a:t>
            </a:r>
            <a:r>
              <a:rPr lang="de-DE" sz="2800" b="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22008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ltifunktion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601200" cy="42497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3927539"/>
            <a:ext cx="123111" cy="2534348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Folienkennung / Quellangabe durch Klicken hinzufügen</a:t>
            </a:r>
            <a:endParaRPr lang="en-US" dirty="0"/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065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008661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 dirty="0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804525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71923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 Pictur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1" y="651947"/>
            <a:ext cx="60975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14354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1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 dirty="0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3315388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54762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2210293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7384211" y="4420588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4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5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522022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1496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101426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23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037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905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6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148931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648982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8436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_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39999" y="1933574"/>
            <a:ext cx="8107200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69356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77844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938955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996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302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068013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772013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700330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ontakte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46437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 dirty="0"/>
              <a:t>Textmasterformat bearbeiten</a:t>
            </a:r>
            <a:endParaRPr lang="en-US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3443108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dirty="0" err="1">
                <a:solidFill>
                  <a:srgbClr val="FFFFFF"/>
                </a:solidFill>
              </a:rPr>
              <a:t>for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your</a:t>
            </a:r>
            <a:r>
              <a:rPr lang="de-DE" sz="2800" b="0" dirty="0">
                <a:solidFill>
                  <a:srgbClr val="FFFFFF"/>
                </a:solidFill>
              </a:rPr>
              <a:t> </a:t>
            </a:r>
            <a:r>
              <a:rPr lang="de-DE" sz="2800" b="0" dirty="0" err="1">
                <a:solidFill>
                  <a:srgbClr val="FFFFFF"/>
                </a:solidFill>
              </a:rPr>
              <a:t>attention</a:t>
            </a:r>
            <a:r>
              <a:rPr lang="de-DE" sz="2800" b="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06723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5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7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2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03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399" y="1924050"/>
            <a:ext cx="8644725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3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2" r:id="rId2"/>
    <p:sldLayoutId id="2147483693" r:id="rId3"/>
    <p:sldLayoutId id="2147483650" r:id="rId4"/>
    <p:sldLayoutId id="2147483699" r:id="rId5"/>
    <p:sldLayoutId id="2147483700" r:id="rId6"/>
    <p:sldLayoutId id="2147483654" r:id="rId7"/>
    <p:sldLayoutId id="2147483651" r:id="rId8"/>
    <p:sldLayoutId id="2147483687" r:id="rId9"/>
    <p:sldLayoutId id="2147483719" r:id="rId10"/>
    <p:sldLayoutId id="2147483701" r:id="rId11"/>
    <p:sldLayoutId id="2147483703" r:id="rId12"/>
    <p:sldLayoutId id="2147483684" r:id="rId13"/>
    <p:sldLayoutId id="2147483685" r:id="rId14"/>
    <p:sldLayoutId id="2147483686" r:id="rId15"/>
    <p:sldLayoutId id="2147483724" r:id="rId16"/>
    <p:sldLayoutId id="2147483697" r:id="rId17"/>
    <p:sldLayoutId id="2147483723" r:id="rId18"/>
    <p:sldLayoutId id="2147483722" r:id="rId19"/>
    <p:sldLayoutId id="2147483698" r:id="rId20"/>
    <p:sldLayoutId id="2147483694" r:id="rId21"/>
    <p:sldLayoutId id="2147483729" r:id="rId2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400" y="1924050"/>
            <a:ext cx="8432000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 dirty="0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 dirty="0"/>
              <a:t> |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14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VDMA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70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14" r:id="rId2"/>
    <p:sldLayoutId id="2147483716" r:id="rId3"/>
    <p:sldLayoutId id="2147483657" r:id="rId4"/>
    <p:sldLayoutId id="2147483658" r:id="rId5"/>
    <p:sldLayoutId id="2147483659" r:id="rId6"/>
    <p:sldLayoutId id="2147483660" r:id="rId7"/>
    <p:sldLayoutId id="2147483709" r:id="rId8"/>
    <p:sldLayoutId id="2147483710" r:id="rId9"/>
    <p:sldLayoutId id="2147483711" r:id="rId10"/>
    <p:sldLayoutId id="2147483712" r:id="rId11"/>
    <p:sldLayoutId id="2147483661" r:id="rId12"/>
    <p:sldLayoutId id="2147483662" r:id="rId13"/>
    <p:sldLayoutId id="2147483683" r:id="rId14"/>
    <p:sldLayoutId id="2147483690" r:id="rId15"/>
    <p:sldLayoutId id="2147483721" r:id="rId16"/>
    <p:sldLayoutId id="2147483728" r:id="rId17"/>
    <p:sldLayoutId id="2147483725" r:id="rId18"/>
    <p:sldLayoutId id="2147483705" r:id="rId19"/>
    <p:sldLayoutId id="2147483726" r:id="rId20"/>
    <p:sldLayoutId id="2147483727" r:id="rId21"/>
    <p:sldLayoutId id="2147483708" r:id="rId22"/>
    <p:sldLayoutId id="2147483718" r:id="rId2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German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meat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processing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machinery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| Food Processing and </a:t>
            </a:r>
            <a:r>
              <a:rPr lang="de-DE" dirty="0" err="1"/>
              <a:t>Packaging</a:t>
            </a:r>
            <a:r>
              <a:rPr lang="de-DE" dirty="0"/>
              <a:t> Machinery</a:t>
            </a:r>
            <a:endParaRPr lang="en-GB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0400" y="6404179"/>
            <a:ext cx="123111" cy="57708"/>
          </a:xfrm>
        </p:spPr>
        <p:txBody>
          <a:bodyPr/>
          <a:lstStyle/>
          <a:p>
            <a:r>
              <a:rPr lang="de-DE"/>
              <a:t>  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EDE0506-2EEF-415C-9226-49C6162C9E02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432415446"/>
              </p:ext>
            </p:extLst>
          </p:nvPr>
        </p:nvGraphicFramePr>
        <p:xfrm>
          <a:off x="1434775" y="1914947"/>
          <a:ext cx="9704388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platzhalter 3"/>
          <p:cNvSpPr txBox="1">
            <a:spLocks/>
          </p:cNvSpPr>
          <p:nvPr/>
        </p:nvSpPr>
        <p:spPr bwMode="gray">
          <a:xfrm>
            <a:off x="3060442" y="6300000"/>
            <a:ext cx="7446992" cy="2636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 *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estimation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export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Source: Federal Statistical Office, VDMA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F37E48-1D49-4A71-8A02-BFEC2A2727A7}"/>
              </a:ext>
            </a:extLst>
          </p:cNvPr>
          <p:cNvSpPr txBox="1"/>
          <p:nvPr/>
        </p:nvSpPr>
        <p:spPr>
          <a:xfrm>
            <a:off x="4959560" y="1892093"/>
            <a:ext cx="5658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2023/2022: +0,3 %    2024/2023: - 5%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171D6B-4FC5-C423-C801-9E5C84E2E82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C1CC04-55ED-BC1D-647A-1EE927C4B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1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67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9917A5E0-46F2-4AD1-8B12-DD4EB0759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651947"/>
            <a:ext cx="9025082" cy="738664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Global trade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meat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processing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machinery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(HS-843850)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| Food Processing and </a:t>
            </a:r>
            <a:r>
              <a:rPr lang="de-DE" dirty="0" err="1"/>
              <a:t>Packaging</a:t>
            </a:r>
            <a:r>
              <a:rPr lang="de-DE" dirty="0"/>
              <a:t> Machinery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65" cy="123111"/>
          </a:xfrm>
        </p:spPr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B9BDE50-EAAA-4CA2-A99D-43A93D7DDF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361E96AB-6C31-416D-94E1-9FF0177E6F20}"/>
              </a:ext>
            </a:extLst>
          </p:cNvPr>
          <p:cNvSpPr txBox="1">
            <a:spLocks/>
          </p:cNvSpPr>
          <p:nvPr/>
        </p:nvSpPr>
        <p:spPr bwMode="gray">
          <a:xfrm>
            <a:off x="8098971" y="6300000"/>
            <a:ext cx="2917028" cy="1618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Source: National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, VDMA  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65CB5809-7FBD-36BF-CDAA-06DAE8639669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896018976"/>
              </p:ext>
            </p:extLst>
          </p:nvPr>
        </p:nvGraphicFramePr>
        <p:xfrm>
          <a:off x="1438275" y="1916113"/>
          <a:ext cx="9601200" cy="4249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90A31F0-79FF-B03E-41DB-98B136EE6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2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817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6EFC16B8-ABBF-4F03-9249-B784E88E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651947"/>
            <a:ext cx="9222014" cy="738664"/>
          </a:xfrm>
        </p:spPr>
        <p:txBody>
          <a:bodyPr/>
          <a:lstStyle/>
          <a:p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trade </a:t>
            </a:r>
            <a:r>
              <a:rPr lang="de-DE" dirty="0" err="1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meat</a:t>
            </a:r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</a:t>
            </a:r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machinery</a:t>
            </a:r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b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10 </a:t>
            </a:r>
            <a:r>
              <a:rPr lang="de-DE" dirty="0" err="1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supplying</a:t>
            </a:r>
            <a:r>
              <a:rPr lang="de-DE" dirty="0">
                <a:solidFill>
                  <a:srgbClr val="0065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countries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/>
              <a:t>| Food Processing and </a:t>
            </a:r>
            <a:r>
              <a:rPr lang="de-DE" dirty="0" err="1"/>
              <a:t>Packaging</a:t>
            </a:r>
            <a:r>
              <a:rPr lang="de-DE" dirty="0"/>
              <a:t> Machinery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6D46E73-39C8-4DA4-8C68-70ADC5CF31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1E3FBB47-B0DE-4B20-83EB-F8934D6B5837}"/>
              </a:ext>
            </a:extLst>
          </p:cNvPr>
          <p:cNvSpPr txBox="1">
            <a:spLocks/>
          </p:cNvSpPr>
          <p:nvPr/>
        </p:nvSpPr>
        <p:spPr bwMode="gray">
          <a:xfrm>
            <a:off x="6323475" y="6406679"/>
            <a:ext cx="4716000" cy="2481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Quelle: Nationale Statistische Ämter, VDMA</a:t>
            </a:r>
          </a:p>
        </p:txBody>
      </p:sp>
      <p:graphicFrame>
        <p:nvGraphicFramePr>
          <p:cNvPr id="10" name="Inhaltsplatzhalter 9">
            <a:extLst>
              <a:ext uri="{FF2B5EF4-FFF2-40B4-BE49-F238E27FC236}">
                <a16:creationId xmlns:a16="http://schemas.microsoft.com/office/drawing/2014/main" id="{8E23636E-85C9-E7CB-7780-4D9DA418601F}"/>
              </a:ext>
            </a:extLst>
          </p:cNvPr>
          <p:cNvGraphicFramePr>
            <a:graphicFrameLocks noGrp="1"/>
          </p:cNvGraphicFramePr>
          <p:nvPr>
            <p:ph sz="quarter" idx="15"/>
          </p:nvPr>
        </p:nvGraphicFramePr>
        <p:xfrm>
          <a:off x="1438275" y="1916113"/>
          <a:ext cx="9973796" cy="4490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E8FADE2-E21D-AC9F-303A-F6F00E6CB03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E198B5D-7CB4-26CB-406E-9918DA416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Seite </a:t>
            </a:r>
            <a:fld id="{1B72D4EC-CA93-48D4-AB46-3D5446D4DA8D}" type="slidenum">
              <a:rPr lang="de-DE" smtClean="0"/>
              <a:pPr algn="r"/>
              <a:t>3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82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F5FD0-3B77-4842-5AE8-6D1B8C213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trade meat processing machines</a:t>
            </a:r>
            <a:br>
              <a:rPr lang="en-US" dirty="0"/>
            </a:br>
            <a:r>
              <a:rPr lang="en-US" dirty="0"/>
              <a:t>TOP 20 markets 2023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38B325F-000C-6CD0-FC91-0B8B6470CE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| Food Processing and Packaging Machinery</a:t>
            </a:r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FFF2820-309F-DDD2-5E27-8B8BC0F548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4" name="Inhaltsplatzhalter 13">
            <a:extLst>
              <a:ext uri="{FF2B5EF4-FFF2-40B4-BE49-F238E27FC236}">
                <a16:creationId xmlns:a16="http://schemas.microsoft.com/office/drawing/2014/main" id="{310CCC23-6B71-4F10-9E5B-C767E1DE04FE}"/>
              </a:ext>
            </a:extLst>
          </p:cNvPr>
          <p:cNvGraphicFramePr>
            <a:graphicFrameLocks noGrp="1"/>
          </p:cNvGraphicFramePr>
          <p:nvPr>
            <p:ph sz="quarter" idx="15"/>
          </p:nvPr>
        </p:nvGraphicFramePr>
        <p:xfrm>
          <a:off x="971550" y="1916113"/>
          <a:ext cx="10061575" cy="454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Box 494">
            <a:extLst>
              <a:ext uri="{FF2B5EF4-FFF2-40B4-BE49-F238E27FC236}">
                <a16:creationId xmlns:a16="http://schemas.microsoft.com/office/drawing/2014/main" id="{AAB23B34-8D82-AC81-A025-4CA50E067F0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7200" y="1617745"/>
            <a:ext cx="6471057" cy="35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90552" tIns="48401" rIns="96800" bIns="48401">
            <a:spAutoFit/>
          </a:bodyPr>
          <a:lstStyle>
            <a:lvl1pPr defTabSz="966788" eaLnBrk="0" hangingPunct="0">
              <a:spcBef>
                <a:spcPts val="800"/>
              </a:spcBef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spcBef>
                <a:spcPts val="800"/>
              </a:spcBef>
              <a:buClr>
                <a:schemeClr val="tx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spcBef>
                <a:spcPts val="400"/>
              </a:spcBef>
              <a:buClr>
                <a:schemeClr val="tx1"/>
              </a:buClr>
              <a:buFont typeface="Arial" charset="0"/>
              <a:buChar char="‒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spcBef>
                <a:spcPts val="400"/>
              </a:spcBef>
              <a:buClr>
                <a:schemeClr val="bg1"/>
              </a:buClr>
              <a:buFont typeface="Arial" charset="0"/>
              <a:buChar char="‒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spcBef>
                <a:spcPts val="400"/>
              </a:spcBef>
              <a:buClr>
                <a:schemeClr val="bg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bg1"/>
              </a:buClr>
              <a:buFont typeface="Arial" charset="0"/>
              <a:buChar char="»"/>
              <a:defRPr sz="16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13"/>
              </a:lnSpc>
              <a:spcBef>
                <a:spcPct val="0"/>
              </a:spcBef>
            </a:pPr>
            <a:r>
              <a:rPr lang="de-DE" altLang="de-DE" sz="1600" b="0" dirty="0"/>
              <a:t>In Euro </a:t>
            </a:r>
            <a:r>
              <a:rPr lang="de-DE" altLang="de-DE" sz="1600" b="0" dirty="0" err="1"/>
              <a:t>million</a:t>
            </a:r>
            <a:r>
              <a:rPr lang="de-DE" altLang="de-DE" sz="1600" b="0"/>
              <a:t>; Total </a:t>
            </a:r>
            <a:r>
              <a:rPr lang="de-DE" altLang="de-DE" sz="1600" b="0" dirty="0"/>
              <a:t>Volume 2023: 2,682</a:t>
            </a:r>
            <a:r>
              <a:rPr lang="de-DE" sz="1600" b="0" dirty="0"/>
              <a:t> Mio. EUR (+ 3,3 %)</a:t>
            </a:r>
            <a:endParaRPr lang="de-DE" altLang="de-DE" sz="1600" b="0" dirty="0"/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BD55F90D-52F6-4C1F-AC5E-8DA38C4F514C}"/>
              </a:ext>
            </a:extLst>
          </p:cNvPr>
          <p:cNvSpPr txBox="1">
            <a:spLocks/>
          </p:cNvSpPr>
          <p:nvPr/>
        </p:nvSpPr>
        <p:spPr bwMode="gray">
          <a:xfrm>
            <a:off x="7674057" y="6203186"/>
            <a:ext cx="3204000" cy="2481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spcBef>
                <a:spcPts val="800"/>
              </a:spcBef>
              <a:buFontTx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ts val="800"/>
              </a:spcBef>
              <a:buClr>
                <a:schemeClr val="tx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ts val="400"/>
              </a:spcBef>
              <a:buClr>
                <a:schemeClr val="tx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ts val="400"/>
              </a:spcBef>
              <a:buClr>
                <a:schemeClr val="bg1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Source: Nationale </a:t>
            </a:r>
            <a:r>
              <a:rPr lang="de-DE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r>
              <a:rPr lang="de-DE" sz="1000" b="0" dirty="0">
                <a:latin typeface="Arial" panose="020B0604020202020204" pitchFamily="34" charset="0"/>
                <a:cs typeface="Arial" panose="020B0604020202020204" pitchFamily="34" charset="0"/>
              </a:rPr>
              <a:t>, VDMA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998712-1A5F-27A4-AF7B-321B4408E57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1/15/2025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FF364E3-35C1-1D8D-52B9-2F74EACC8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4</a:t>
            </a:fld>
            <a:r>
              <a:rPr lang="de-DE"/>
              <a:t>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04221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"/>
</p:tagLst>
</file>

<file path=ppt/theme/theme1.xml><?xml version="1.0" encoding="utf-8"?>
<a:theme xmlns:a="http://schemas.openxmlformats.org/drawingml/2006/main" name="VDMA-BLANKO-MASTER_LEER_V2015">
  <a:themeElements>
    <a:clrScheme name="VDMA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64AAC8"/>
      </a:hlink>
      <a:folHlink>
        <a:srgbClr val="929292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CD5C3FA7-2B5A-45AE-B876-0CE99E6287C2}"/>
    </a:ext>
  </a:extLst>
</a:theme>
</file>

<file path=ppt/theme/theme2.xml><?xml version="1.0" encoding="utf-8"?>
<a:theme xmlns:a="http://schemas.openxmlformats.org/drawingml/2006/main" name="Ohne VDMA-Logo">
  <a:themeElements>
    <a:clrScheme name="Benutzerdefiniert 2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B1B1B1"/>
      </a:hlink>
      <a:folHlink>
        <a:srgbClr val="CBCBCB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3F55F045-A207-4E83-AF16-6828BDC66159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DMA_2015">
    <a:dk1>
      <a:srgbClr val="F49100"/>
    </a:dk1>
    <a:lt1>
      <a:srgbClr val="006582"/>
    </a:lt1>
    <a:dk2>
      <a:srgbClr val="FFBE6E"/>
    </a:dk2>
    <a:lt2>
      <a:srgbClr val="FAAA32"/>
    </a:lt2>
    <a:accent1>
      <a:srgbClr val="FFD2A5"/>
    </a:accent1>
    <a:accent2>
      <a:srgbClr val="197DA0"/>
    </a:accent2>
    <a:accent3>
      <a:srgbClr val="64AAC8"/>
    </a:accent3>
    <a:accent4>
      <a:srgbClr val="A0C8DE"/>
    </a:accent4>
    <a:accent5>
      <a:srgbClr val="6F6F6F"/>
    </a:accent5>
    <a:accent6>
      <a:srgbClr val="929292"/>
    </a:accent6>
    <a:hlink>
      <a:srgbClr val="B1B1B1"/>
    </a:hlink>
    <a:folHlink>
      <a:srgbClr val="CBCBCB"/>
    </a:folHlink>
  </a:clrScheme>
  <a:fontScheme name="Lariss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8336c561-f416-4a10-8be1-9837b27e8a6f">
      <Terms xmlns="http://schemas.microsoft.com/office/infopath/2007/PartnerControls"/>
    </lcf76f155ced4ddcb4097134ff3c332f>
    <_ip_UnifiedCompliancePolicyProperties xmlns="http://schemas.microsoft.com/sharepoint/v3" xsi:nil="true"/>
    <TaxCatchAll xmlns="ef5e08ed-49f9-4e1c-bd8d-db9a789547d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61315F54DBBF438C5AFE6D944EDFC3" ma:contentTypeVersion="20" ma:contentTypeDescription="Ein neues Dokument erstellen." ma:contentTypeScope="" ma:versionID="a4372cabd35fa91a9e8d7158eb69fa40">
  <xsd:schema xmlns:xsd="http://www.w3.org/2001/XMLSchema" xmlns:xs="http://www.w3.org/2001/XMLSchema" xmlns:p="http://schemas.microsoft.com/office/2006/metadata/properties" xmlns:ns1="http://schemas.microsoft.com/sharepoint/v3" xmlns:ns2="8336c561-f416-4a10-8be1-9837b27e8a6f" xmlns:ns3="ef5e08ed-49f9-4e1c-bd8d-db9a789547d9" targetNamespace="http://schemas.microsoft.com/office/2006/metadata/properties" ma:root="true" ma:fieldsID="44213b2c1e3031427129a10ba5dc5b12" ns1:_="" ns2:_="" ns3:_="">
    <xsd:import namespace="http://schemas.microsoft.com/sharepoint/v3"/>
    <xsd:import namespace="8336c561-f416-4a10-8be1-9837b27e8a6f"/>
    <xsd:import namespace="ef5e08ed-49f9-4e1c-bd8d-db9a789547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6c561-f416-4a10-8be1-9837b27e8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ildmarkierungen" ma:readOnly="false" ma:fieldId="{5cf76f15-5ced-4ddc-b409-7134ff3c332f}" ma:taxonomyMulti="true" ma:sspId="fa243487-47a2-43a4-b752-a8f780df2a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e08ed-49f9-4e1c-bd8d-db9a789547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288b2f5-87e7-478b-9aaa-f53036f392ac}" ma:internalName="TaxCatchAll" ma:showField="CatchAllData" ma:web="ef5e08ed-49f9-4e1c-bd8d-db9a78954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E11D52-8342-46DF-B400-AE5608ECC08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336c561-f416-4a10-8be1-9837b27e8a6f"/>
    <ds:schemaRef ds:uri="ef5e08ed-49f9-4e1c-bd8d-db9a789547d9"/>
  </ds:schemaRefs>
</ds:datastoreItem>
</file>

<file path=customXml/itemProps2.xml><?xml version="1.0" encoding="utf-8"?>
<ds:datastoreItem xmlns:ds="http://schemas.openxmlformats.org/officeDocument/2006/customXml" ds:itemID="{E56D0278-FF19-4773-BC6F-9493B91DA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336c561-f416-4a10-8be1-9837b27e8a6f"/>
    <ds:schemaRef ds:uri="ef5e08ed-49f9-4e1c-bd8d-db9a789547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FDB797-AB1C-4E85-97B7-096E879C4E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VDMA-BLANKO-MASTER_LEER_V2015 EN</Template>
  <TotalTime>0</TotalTime>
  <Words>199</Words>
  <Application>Microsoft Office PowerPoint</Application>
  <PresentationFormat>Breitbild</PresentationFormat>
  <Paragraphs>61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VDMA-BLANKO-MASTER_LEER_V2015</vt:lpstr>
      <vt:lpstr>Ohne VDMA-Logo</vt:lpstr>
      <vt:lpstr>German meat processing machinery production </vt:lpstr>
      <vt:lpstr>Global trade of meat processing machinery (HS-843850)</vt:lpstr>
      <vt:lpstr>International trade meat processing machinery 2023  Top 10 supplying countries</vt:lpstr>
      <vt:lpstr>Global trade meat processing machines TOP 20 markets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Beatrix Fräse</dc:creator>
  <cp:lastModifiedBy>Margret Menzel</cp:lastModifiedBy>
  <cp:revision>2</cp:revision>
  <dcterms:created xsi:type="dcterms:W3CDTF">2025-01-06T15:47:17Z</dcterms:created>
  <dcterms:modified xsi:type="dcterms:W3CDTF">2025-01-15T15:25:16Z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0x0101008F61315F54DBBF438C5AFE6D944EDFC3</vt:lpwstr>
  </property>
  <property fmtid="{D5CDD505-2E9C-101B-9397-08002B2CF9AE}" pid="3" name="MediaServiceImageTags">
    <vt:lpwstr/>
  </property>
</Properties>
</file>